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handoutMasterIdLst>
    <p:handoutMasterId r:id="rId14"/>
  </p:handoutMasterIdLst>
  <p:sldIdLst>
    <p:sldId id="267" r:id="rId3"/>
    <p:sldId id="262" r:id="rId4"/>
    <p:sldId id="259" r:id="rId5"/>
    <p:sldId id="261" r:id="rId6"/>
    <p:sldId id="258" r:id="rId7"/>
    <p:sldId id="257" r:id="rId8"/>
    <p:sldId id="260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>
      <a:defRPr lang="fr-FR"/>
    </a:defPPr>
    <a:lvl1pPr marL="0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49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099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648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197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747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296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6845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395" algn="l" defTabSz="87909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75" autoAdjust="0"/>
  </p:normalViewPr>
  <p:slideViewPr>
    <p:cSldViewPr>
      <p:cViewPr>
        <p:scale>
          <a:sx n="100" d="100"/>
          <a:sy n="100" d="100"/>
        </p:scale>
        <p:origin x="-1308" y="-7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88021-A48E-43FB-A12F-56428B56CA1C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7EE0F-E36E-496C-BFE2-A4FFD6D631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152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7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6250"/>
            <a:ext cx="935038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>
            <a:spLocks noChangeArrowheads="1"/>
          </p:cNvSpPr>
          <p:nvPr userDrawn="1"/>
        </p:nvSpPr>
        <p:spPr bwMode="auto">
          <a:xfrm>
            <a:off x="8538468" y="4803998"/>
            <a:ext cx="504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fr-FR" altLang="fr-FR" sz="1000" b="1" dirty="0" smtClean="0">
                <a:solidFill>
                  <a:srgbClr val="97BF0D"/>
                </a:solidFill>
                <a:latin typeface="Arial" charset="0"/>
              </a:rPr>
              <a:t>ign.fr</a:t>
            </a:r>
          </a:p>
        </p:txBody>
      </p:sp>
      <p:sp>
        <p:nvSpPr>
          <p:cNvPr id="9" name="Titre 1"/>
          <p:cNvSpPr>
            <a:spLocks noGrp="1"/>
          </p:cNvSpPr>
          <p:nvPr>
            <p:ph type="ctrTitle" hasCustomPrompt="1"/>
          </p:nvPr>
        </p:nvSpPr>
        <p:spPr>
          <a:xfrm>
            <a:off x="611560" y="1995686"/>
            <a:ext cx="7772400" cy="79451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kumimoji="0" lang="fr-FR" sz="2400" b="0" i="0" u="none" strike="noStrike" kern="1200" cap="all" spc="0" normalizeH="0" baseline="0" noProof="0" dirty="0" smtClean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Arial Black" pitchFamily="34" charset="0"/>
                <a:ea typeface="+mj-ea"/>
                <a:cs typeface="Arial" pitchFamily="34" charset="0"/>
              </a:rPr>
              <a:t>Cliquez pour modifier le style du titre</a:t>
            </a:r>
            <a:endParaRPr lang="fr-FR" dirty="0"/>
          </a:p>
        </p:txBody>
      </p:sp>
      <p:sp>
        <p:nvSpPr>
          <p:cNvPr id="12" name="Sous-titre 2"/>
          <p:cNvSpPr txBox="1">
            <a:spLocks/>
          </p:cNvSpPr>
          <p:nvPr userDrawn="1"/>
        </p:nvSpPr>
        <p:spPr>
          <a:xfrm>
            <a:off x="683568" y="3051398"/>
            <a:ext cx="7776864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None/>
              <a:defRPr sz="1800" b="1" kern="1200" cap="all" baseline="0">
                <a:solidFill>
                  <a:srgbClr val="97BF0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0" fontAlgn="base" hangingPunct="0">
              <a:lnSpc>
                <a:spcPts val="4100"/>
              </a:lnSpc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7BF0D"/>
              </a:buClr>
              <a:buSzPct val="120000"/>
              <a:buFont typeface="Wingdings" pitchFamily="2" charset="2"/>
              <a:buNone/>
              <a:tabLst/>
              <a:defRPr/>
            </a:pPr>
            <a:r>
              <a:rPr kumimoji="0" lang="fr-FR" sz="1800" b="1" i="0" u="none" strike="noStrike" kern="1200" cap="all" spc="0" normalizeH="0" baseline="0" noProof="0" smtClean="0">
                <a:ln>
                  <a:noFill/>
                </a:ln>
                <a:solidFill>
                  <a:srgbClr val="97BF0D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Cliquez pour modifier le style des sous-titres du masque</a:t>
            </a:r>
            <a:endParaRPr kumimoji="0" lang="fr-FR" sz="1800" b="1" i="0" u="none" strike="noStrike" kern="1200" cap="all" spc="0" normalizeH="0" baseline="0" noProof="0" dirty="0">
              <a:ln>
                <a:noFill/>
              </a:ln>
              <a:solidFill>
                <a:srgbClr val="97BF0D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959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546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171451"/>
            <a:ext cx="2057400" cy="36576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1" y="171451"/>
            <a:ext cx="6019800" cy="36576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606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6" descr="europe_g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929"/>
            <a:ext cx="9144000" cy="352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7" descr="logo_ign_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7188"/>
            <a:ext cx="935038" cy="75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>
            <a:spLocks noChangeArrowheads="1"/>
          </p:cNvSpPr>
          <p:nvPr userDrawn="1"/>
        </p:nvSpPr>
        <p:spPr bwMode="auto">
          <a:xfrm>
            <a:off x="8561389" y="4924426"/>
            <a:ext cx="5048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b="1" smtClean="0">
                <a:solidFill>
                  <a:srgbClr val="97BF0D"/>
                </a:solidFill>
                <a:latin typeface="Arial" charset="0"/>
                <a:cs typeface="Arial" charset="0"/>
              </a:rPr>
              <a:t>ign.fr</a:t>
            </a:r>
          </a:p>
        </p:txBody>
      </p:sp>
      <p:pic>
        <p:nvPicPr>
          <p:cNvPr id="5" name="Image 9" descr="baselin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4" y="558403"/>
            <a:ext cx="1952625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502025" y="4880373"/>
            <a:ext cx="2133600" cy="273844"/>
          </a:xfrm>
        </p:spPr>
        <p:txBody>
          <a:bodyPr/>
          <a:lstStyle>
            <a:lvl1pPr algn="ctr">
              <a:defRPr sz="90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/>
              <a:t>26/03/2015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36538" y="4885135"/>
            <a:ext cx="2895600" cy="273844"/>
          </a:xfrm>
        </p:spPr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</p:spTree>
    <p:extLst>
      <p:ext uri="{BB962C8B-B14F-4D97-AF65-F5344CB8AC3E}">
        <p14:creationId xmlns:p14="http://schemas.microsoft.com/office/powerpoint/2010/main" val="2496496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6" descr="logo_ign_tram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49"/>
          <a:stretch>
            <a:fillRect/>
          </a:stretch>
        </p:blipFill>
        <p:spPr bwMode="auto">
          <a:xfrm>
            <a:off x="5927726" y="134541"/>
            <a:ext cx="3216275" cy="498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616255" y="4868704"/>
            <a:ext cx="5048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b="1" dirty="0" smtClean="0">
                <a:solidFill>
                  <a:srgbClr val="97BF0D"/>
                </a:solidFill>
                <a:latin typeface="Arial" charset="0"/>
                <a:cs typeface="Arial" charset="0"/>
              </a:rPr>
              <a:t>ign.fr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01721"/>
            <a:ext cx="7772400" cy="595889"/>
          </a:xfrm>
        </p:spPr>
        <p:txBody>
          <a:bodyPr anchor="t">
            <a:noAutofit/>
          </a:bodyPr>
          <a:lstStyle>
            <a:lvl1pPr>
              <a:defRPr sz="2800" cap="all" baseline="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3568" y="2715462"/>
            <a:ext cx="7776864" cy="1314450"/>
          </a:xfrm>
        </p:spPr>
        <p:txBody>
          <a:bodyPr/>
          <a:lstStyle>
            <a:lvl1pPr marL="0" indent="0" algn="l">
              <a:buNone/>
              <a:defRPr sz="1800" cap="all" baseline="0">
                <a:solidFill>
                  <a:srgbClr val="97BF0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003675" y="4882754"/>
            <a:ext cx="1125538" cy="273844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fr-FR"/>
              <a:t>26/03/2015</a:t>
            </a:r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pic>
        <p:nvPicPr>
          <p:cNvPr id="9" name="Image 7" descr="logo_ign_0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2" y="267494"/>
            <a:ext cx="935038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778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9304"/>
            <a:ext cx="9144000" cy="2591990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pic>
        <p:nvPicPr>
          <p:cNvPr id="4" name="Image 7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1"/>
          <a:stretch>
            <a:fillRect/>
          </a:stretch>
        </p:blipFill>
        <p:spPr bwMode="auto">
          <a:xfrm>
            <a:off x="8559800" y="4913710"/>
            <a:ext cx="431800" cy="1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2357439" y="4994673"/>
            <a:ext cx="71437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171826" y="4994673"/>
            <a:ext cx="73025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8" name="Parallélogramme 7"/>
          <p:cNvSpPr/>
          <p:nvPr userDrawn="1"/>
        </p:nvSpPr>
        <p:spPr>
          <a:xfrm flipH="1">
            <a:off x="3419475" y="0"/>
            <a:ext cx="2668588" cy="141685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716088" y="0"/>
            <a:ext cx="944562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0" name="Organigramme : Entrée manuelle 9"/>
          <p:cNvSpPr/>
          <p:nvPr userDrawn="1"/>
        </p:nvSpPr>
        <p:spPr>
          <a:xfrm rot="5400000" flipH="1" flipV="1">
            <a:off x="8659615" y="-342701"/>
            <a:ext cx="141685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019926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2153896"/>
            <a:ext cx="7772400" cy="1281950"/>
          </a:xfrm>
        </p:spPr>
        <p:txBody>
          <a:bodyPr anchor="t"/>
          <a:lstStyle>
            <a:lvl1pPr algn="l">
              <a:defRPr sz="25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90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/>
              <a:t>26/03/2015</a:t>
            </a:r>
            <a:endParaRPr lang="fr-FR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306949A-7FD9-4870-A480-7C6984F57366}" type="slidenum">
              <a:rPr lang="fr-FR"/>
              <a:pPr>
                <a:defRPr/>
              </a:pPr>
              <a:t>‹N°›</a:t>
            </a:fld>
            <a:r>
              <a:rPr lang="fr-FR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614420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789385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1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41685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59615" y="-342701"/>
            <a:ext cx="141685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019926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1"/>
          <a:stretch>
            <a:fillRect/>
          </a:stretch>
        </p:blipFill>
        <p:spPr bwMode="auto">
          <a:xfrm>
            <a:off x="8559800" y="4913710"/>
            <a:ext cx="431800" cy="1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2357439" y="4994673"/>
            <a:ext cx="71437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171826" y="4994673"/>
            <a:ext cx="73025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850" y="1005576"/>
            <a:ext cx="8362950" cy="3589046"/>
          </a:xfrm>
        </p:spPr>
        <p:txBody>
          <a:bodyPr/>
          <a:lstStyle>
            <a:lvl2pPr>
              <a:lnSpc>
                <a:spcPct val="100000"/>
              </a:lnSpc>
              <a:spcBef>
                <a:spcPts val="1800"/>
              </a:spcBef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FR"/>
              <a:t>26/03/2015</a:t>
            </a:r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9F9119B-FF3F-42B2-A4EC-7C2DE570639E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5808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enu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0" y="789385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1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6" name="Parallélogramme 5"/>
          <p:cNvSpPr/>
          <p:nvPr userDrawn="1"/>
        </p:nvSpPr>
        <p:spPr>
          <a:xfrm flipH="1">
            <a:off x="3419475" y="0"/>
            <a:ext cx="2668588" cy="141685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716088" y="0"/>
            <a:ext cx="944562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8" name="Organigramme : Entrée manuelle 7"/>
          <p:cNvSpPr/>
          <p:nvPr userDrawn="1"/>
        </p:nvSpPr>
        <p:spPr>
          <a:xfrm rot="5400000" flipH="1" flipV="1">
            <a:off x="8659615" y="-342701"/>
            <a:ext cx="141685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019926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1"/>
          <a:stretch>
            <a:fillRect/>
          </a:stretch>
        </p:blipFill>
        <p:spPr bwMode="auto">
          <a:xfrm>
            <a:off x="8559800" y="4913710"/>
            <a:ext cx="431800" cy="1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2357439" y="4994673"/>
            <a:ext cx="71437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171826" y="4994673"/>
            <a:ext cx="73025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005576"/>
            <a:ext cx="6563072" cy="3589046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FR"/>
              <a:t>26/03/2015</a:t>
            </a:r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AE72B53-5914-4A29-9387-83A51B578F54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8949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5" name="Parallélogramme 4"/>
          <p:cNvSpPr/>
          <p:nvPr userDrawn="1"/>
        </p:nvSpPr>
        <p:spPr>
          <a:xfrm flipH="1">
            <a:off x="3419475" y="0"/>
            <a:ext cx="2668588" cy="141685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716088" y="0"/>
            <a:ext cx="944562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7" name="Organigramme : Entrée manuelle 6"/>
          <p:cNvSpPr/>
          <p:nvPr userDrawn="1"/>
        </p:nvSpPr>
        <p:spPr>
          <a:xfrm rot="5400000" flipH="1" flipV="1">
            <a:off x="8659615" y="-342701"/>
            <a:ext cx="141685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019926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1588" y="789385"/>
            <a:ext cx="9144000" cy="0"/>
          </a:xfrm>
          <a:prstGeom prst="line">
            <a:avLst/>
          </a:prstGeom>
          <a:ln w="28575">
            <a:solidFill>
              <a:srgbClr val="97B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12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1"/>
          <a:stretch>
            <a:fillRect/>
          </a:stretch>
        </p:blipFill>
        <p:spPr bwMode="auto">
          <a:xfrm>
            <a:off x="8559800" y="4913710"/>
            <a:ext cx="431800" cy="1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2357439" y="4994673"/>
            <a:ext cx="71437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171826" y="4994673"/>
            <a:ext cx="73025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23850" y="1006078"/>
            <a:ext cx="5184254" cy="37259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r>
              <a:rPr lang="fr-FR"/>
              <a:t>26/03/2015</a:t>
            </a:r>
          </a:p>
        </p:txBody>
      </p:sp>
      <p:sp>
        <p:nvSpPr>
          <p:cNvPr id="14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 cap="all" baseline="0"/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274F26-F0A5-4585-8062-927116899612}" type="slidenum">
              <a:rPr lang="fr-FR"/>
              <a:pPr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87416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6" descr="logo_ign_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1"/>
          <a:stretch>
            <a:fillRect/>
          </a:stretch>
        </p:blipFill>
        <p:spPr bwMode="auto">
          <a:xfrm>
            <a:off x="8559800" y="4913710"/>
            <a:ext cx="431800" cy="1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357439" y="4994673"/>
            <a:ext cx="71437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171826" y="4994673"/>
            <a:ext cx="73025" cy="54769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7" name="Parallélogramme 6"/>
          <p:cNvSpPr/>
          <p:nvPr userDrawn="1"/>
        </p:nvSpPr>
        <p:spPr>
          <a:xfrm flipH="1">
            <a:off x="3419475" y="0"/>
            <a:ext cx="2668588" cy="141685"/>
          </a:xfrm>
          <a:prstGeom prst="parallelogram">
            <a:avLst>
              <a:gd name="adj" fmla="val 54508"/>
            </a:avLst>
          </a:prstGeom>
          <a:solidFill>
            <a:srgbClr val="97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716088" y="0"/>
            <a:ext cx="944562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9" name="Organigramme : Entrée manuelle 8"/>
          <p:cNvSpPr/>
          <p:nvPr userDrawn="1"/>
        </p:nvSpPr>
        <p:spPr>
          <a:xfrm rot="5400000" flipH="1" flipV="1">
            <a:off x="8659615" y="-342701"/>
            <a:ext cx="141685" cy="827087"/>
          </a:xfrm>
          <a:prstGeom prst="flowChartManualInpu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019926" y="0"/>
            <a:ext cx="942975" cy="141685"/>
          </a:xfrm>
          <a:prstGeom prst="rect">
            <a:avLst/>
          </a:prstGeom>
          <a:solidFill>
            <a:srgbClr val="72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IGN / D2SI / SAI</a:t>
            </a:r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FR"/>
              <a:t>26/03/2015</a:t>
            </a:r>
            <a:endParaRPr lang="fr-FR" dirty="0"/>
          </a:p>
        </p:txBody>
      </p:sp>
      <p:sp>
        <p:nvSpPr>
          <p:cNvPr id="13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8E5AF-097C-47DA-81C8-BD219CCB3551}" type="slidenum">
              <a:rPr lang="fr-FR"/>
              <a:pPr>
                <a:defRPr/>
              </a:pPr>
              <a:t>‹N°›</a:t>
            </a:fld>
            <a:r>
              <a:rPr lang="fr-FR"/>
              <a:t>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57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452320" y="4371951"/>
            <a:ext cx="1691184" cy="77155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Picture 2" descr="D:\ressources\logo_IGN\Logotheque_IGN\ÔÇóJPG-CMJN-300dpi\IGN_log_Q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89" b="50000"/>
          <a:stretch/>
        </p:blipFill>
        <p:spPr bwMode="auto">
          <a:xfrm>
            <a:off x="7883352" y="4423851"/>
            <a:ext cx="1260648" cy="7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46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395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909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581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977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37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768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163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861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000127"/>
            <a:ext cx="4038600" cy="282892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000127"/>
            <a:ext cx="4038600" cy="2828925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57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8"/>
            <a:ext cx="4040188" cy="4798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549" indent="0">
              <a:buNone/>
              <a:defRPr sz="2000" b="1"/>
            </a:lvl2pPr>
            <a:lvl3pPr marL="879099" indent="0">
              <a:buNone/>
              <a:defRPr sz="1700" b="1"/>
            </a:lvl3pPr>
            <a:lvl4pPr marL="1318648" indent="0">
              <a:buNone/>
              <a:defRPr sz="1500" b="1"/>
            </a:lvl4pPr>
            <a:lvl5pPr marL="1758197" indent="0">
              <a:buNone/>
              <a:defRPr sz="1500" b="1"/>
            </a:lvl5pPr>
            <a:lvl6pPr marL="2197747" indent="0">
              <a:buNone/>
              <a:defRPr sz="1500" b="1"/>
            </a:lvl6pPr>
            <a:lvl7pPr marL="2637296" indent="0">
              <a:buNone/>
              <a:defRPr sz="1500" b="1"/>
            </a:lvl7pPr>
            <a:lvl8pPr marL="3076845" indent="0">
              <a:buNone/>
              <a:defRPr sz="1500" b="1"/>
            </a:lvl8pPr>
            <a:lvl9pPr marL="3516395" indent="0">
              <a:buNone/>
              <a:defRPr sz="15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0" y="1151338"/>
            <a:ext cx="4041775" cy="4798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549" indent="0">
              <a:buNone/>
              <a:defRPr sz="2000" b="1"/>
            </a:lvl2pPr>
            <a:lvl3pPr marL="879099" indent="0">
              <a:buNone/>
              <a:defRPr sz="1700" b="1"/>
            </a:lvl3pPr>
            <a:lvl4pPr marL="1318648" indent="0">
              <a:buNone/>
              <a:defRPr sz="1500" b="1"/>
            </a:lvl4pPr>
            <a:lvl5pPr marL="1758197" indent="0">
              <a:buNone/>
              <a:defRPr sz="1500" b="1"/>
            </a:lvl5pPr>
            <a:lvl6pPr marL="2197747" indent="0">
              <a:buNone/>
              <a:defRPr sz="1500" b="1"/>
            </a:lvl6pPr>
            <a:lvl7pPr marL="2637296" indent="0">
              <a:buNone/>
              <a:defRPr sz="1500" b="1"/>
            </a:lvl7pPr>
            <a:lvl8pPr marL="3076845" indent="0">
              <a:buNone/>
              <a:defRPr sz="1500" b="1"/>
            </a:lvl8pPr>
            <a:lvl9pPr marL="3516395" indent="0">
              <a:buNone/>
              <a:defRPr sz="15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0" y="1631157"/>
            <a:ext cx="4041775" cy="296346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08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78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53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39549" indent="0">
              <a:buNone/>
              <a:defRPr sz="1100"/>
            </a:lvl2pPr>
            <a:lvl3pPr marL="879099" indent="0">
              <a:buNone/>
              <a:defRPr sz="1000"/>
            </a:lvl3pPr>
            <a:lvl4pPr marL="1318648" indent="0">
              <a:buNone/>
              <a:defRPr sz="900"/>
            </a:lvl4pPr>
            <a:lvl5pPr marL="1758197" indent="0">
              <a:buNone/>
              <a:defRPr sz="900"/>
            </a:lvl5pPr>
            <a:lvl6pPr marL="2197747" indent="0">
              <a:buNone/>
              <a:defRPr sz="900"/>
            </a:lvl6pPr>
            <a:lvl7pPr marL="2637296" indent="0">
              <a:buNone/>
              <a:defRPr sz="900"/>
            </a:lvl7pPr>
            <a:lvl8pPr marL="3076845" indent="0">
              <a:buNone/>
              <a:defRPr sz="900"/>
            </a:lvl8pPr>
            <a:lvl9pPr marL="3516395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67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100"/>
            </a:lvl1pPr>
            <a:lvl2pPr marL="439549" indent="0">
              <a:buNone/>
              <a:defRPr sz="2700"/>
            </a:lvl2pPr>
            <a:lvl3pPr marL="879099" indent="0">
              <a:buNone/>
              <a:defRPr sz="2300"/>
            </a:lvl3pPr>
            <a:lvl4pPr marL="1318648" indent="0">
              <a:buNone/>
              <a:defRPr sz="2000"/>
            </a:lvl4pPr>
            <a:lvl5pPr marL="1758197" indent="0">
              <a:buNone/>
              <a:defRPr sz="2000"/>
            </a:lvl5pPr>
            <a:lvl6pPr marL="2197747" indent="0">
              <a:buNone/>
              <a:defRPr sz="2000"/>
            </a:lvl6pPr>
            <a:lvl7pPr marL="2637296" indent="0">
              <a:buNone/>
              <a:defRPr sz="2000"/>
            </a:lvl7pPr>
            <a:lvl8pPr marL="3076845" indent="0">
              <a:buNone/>
              <a:defRPr sz="2000"/>
            </a:lvl8pPr>
            <a:lvl9pPr marL="3516395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39549" indent="0">
              <a:buNone/>
              <a:defRPr sz="1100"/>
            </a:lvl2pPr>
            <a:lvl3pPr marL="879099" indent="0">
              <a:buNone/>
              <a:defRPr sz="1000"/>
            </a:lvl3pPr>
            <a:lvl4pPr marL="1318648" indent="0">
              <a:buNone/>
              <a:defRPr sz="900"/>
            </a:lvl4pPr>
            <a:lvl5pPr marL="1758197" indent="0">
              <a:buNone/>
              <a:defRPr sz="900"/>
            </a:lvl5pPr>
            <a:lvl6pPr marL="2197747" indent="0">
              <a:buNone/>
              <a:defRPr sz="900"/>
            </a:lvl6pPr>
            <a:lvl7pPr marL="2637296" indent="0">
              <a:buNone/>
              <a:defRPr sz="900"/>
            </a:lvl7pPr>
            <a:lvl8pPr marL="3076845" indent="0">
              <a:buNone/>
              <a:defRPr sz="900"/>
            </a:lvl8pPr>
            <a:lvl9pPr marL="3516395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5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87910" tIns="43955" rIns="87910" bIns="43955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87910" tIns="43955" rIns="87910" bIns="43955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87910" tIns="43955" rIns="87910" bIns="4395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7BCD3-FAD6-4205-80D4-BF0FE0ABD21A}" type="datetimeFigureOut">
              <a:rPr lang="fr-FR" smtClean="0"/>
              <a:t>08/12/2015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87910" tIns="43955" rIns="87910" bIns="4395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87910" tIns="43955" rIns="87910" bIns="4395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158F6-DF1A-43A3-A0EE-35B3095C1C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2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79099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662" indent="-329662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4268" indent="-274718" algn="l" defTabSz="879099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8873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8423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77972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17521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57071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620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169" indent="-219775" algn="l" defTabSz="87909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49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99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648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197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747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296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845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395" algn="l" defTabSz="879099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8125" y="488275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cap="all" baseline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fr-FR"/>
              <a:t>IGN / D2SI / SAI</a:t>
            </a: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367904"/>
            <a:ext cx="8362950" cy="421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850" y="1006079"/>
            <a:ext cx="8362950" cy="3588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382839" y="4882754"/>
            <a:ext cx="11255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fr-FR"/>
              <a:t>26/03/2015</a:t>
            </a:r>
            <a:endParaRPr lang="fr-FR" dirty="0"/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198813" y="488275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7279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fld id="{AC125B7F-9DDE-4CED-8ECF-4260FF699599}" type="slidenum">
              <a:rPr lang="fr-FR"/>
              <a:pPr defTabSz="914400">
                <a:defRPr/>
              </a:pPr>
              <a:t>‹N°›</a:t>
            </a:fld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0140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 cap="all">
          <a:solidFill>
            <a:srgbClr val="72797F"/>
          </a:solidFill>
          <a:latin typeface="Arial Black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72797F"/>
          </a:solidFill>
          <a:latin typeface="Arial Black" pitchFamily="34" charset="0"/>
          <a:cs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Clr>
          <a:srgbClr val="97BF0D"/>
        </a:buClr>
        <a:buSzPct val="120000"/>
        <a:buFont typeface="Wingdings" pitchFamily="2" charset="2"/>
        <a:buChar char="§"/>
        <a:defRPr sz="2000" b="1" kern="1200" cap="all">
          <a:solidFill>
            <a:srgbClr val="72797F"/>
          </a:solidFill>
          <a:latin typeface="Arial" pitchFamily="34" charset="0"/>
          <a:ea typeface="+mn-ea"/>
          <a:cs typeface="Arial" pitchFamily="34" charset="0"/>
        </a:defRPr>
      </a:lvl1pPr>
      <a:lvl2pPr marL="627063" indent="-169863" algn="l" rtl="0" eaLnBrk="0" fontAlgn="base" hangingPunct="0">
        <a:lnSpc>
          <a:spcPts val="4100"/>
        </a:lnSpc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325" indent="-16192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4000" indent="-152400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71675" indent="-142875" algn="l" rtl="0" eaLnBrk="0" fontAlgn="base" hangingPunct="0">
        <a:spcBef>
          <a:spcPct val="20000"/>
        </a:spcBef>
        <a:spcAft>
          <a:spcPct val="0"/>
        </a:spcAft>
        <a:buClr>
          <a:srgbClr val="72797F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arhab-depot.ign.fr/doc_utilisateur_saisie_carhab_qgis.pdf" TargetMode="External"/><Relationship Id="rId2" Type="http://schemas.openxmlformats.org/officeDocument/2006/relationships/hyperlink" Target="http://carhab-depot.ign.fr/doc_utilisateur_mapping_tools_qgi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GNF/saisie_carhab" TargetMode="External"/><Relationship Id="rId5" Type="http://schemas.openxmlformats.org/officeDocument/2006/relationships/hyperlink" Target="https://carhab-cms.ign.fr/?q=node/add/ticket" TargetMode="External"/><Relationship Id="rId4" Type="http://schemas.openxmlformats.org/officeDocument/2006/relationships/hyperlink" Target="https://carhab-cms.ign.fr/?q=demande-sur-les-outi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01480"/>
            <a:ext cx="7772400" cy="59650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 smtClean="0"/>
              <a:t>Outil de saisie </a:t>
            </a:r>
            <a:r>
              <a:rPr lang="fr-FR" dirty="0" err="1" smtClean="0"/>
              <a:t>carhab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4216" y="2715816"/>
            <a:ext cx="7775575" cy="1314450"/>
          </a:xfrm>
        </p:spPr>
        <p:txBody>
          <a:bodyPr/>
          <a:lstStyle/>
          <a:p>
            <a:r>
              <a:rPr lang="fr-FR" dirty="0"/>
              <a:t>Présentation des outils d’aide à la saisie des unités de végétations cartographiées (UVC)</a:t>
            </a:r>
            <a:endParaRPr lang="fr-FR" dirty="0"/>
          </a:p>
        </p:txBody>
      </p:sp>
      <p:sp>
        <p:nvSpPr>
          <p:cNvPr id="10244" name="Espace réservé de la date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rgbClr val="97BF0D"/>
              </a:buClr>
              <a:buSzPct val="120000"/>
              <a:buFont typeface="Wingdings" pitchFamily="2" charset="2"/>
              <a:buChar char="§"/>
              <a:defRPr sz="2000" b="1">
                <a:solidFill>
                  <a:srgbClr val="72797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lnSpc>
                <a:spcPts val="4100"/>
              </a:lnSpc>
              <a:spcBef>
                <a:spcPct val="20000"/>
              </a:spcBef>
              <a:buClr>
                <a:srgbClr val="72797F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72797F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72797F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72797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2797F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fr-FR" altLang="fr-FR" sz="900" b="0" dirty="0" smtClean="0"/>
              <a:t>08/12/2015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/>
              <a:t>IGN / D2SI / SAI</a:t>
            </a:r>
          </a:p>
        </p:txBody>
      </p:sp>
    </p:spTree>
    <p:extLst>
      <p:ext uri="{BB962C8B-B14F-4D97-AF65-F5344CB8AC3E}">
        <p14:creationId xmlns:p14="http://schemas.microsoft.com/office/powerpoint/2010/main" val="41836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195486"/>
            <a:ext cx="2656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Autres boutons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6" y="895677"/>
            <a:ext cx="213807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Indicateur de l’avancement du chantier</a:t>
            </a:r>
            <a:endParaRPr lang="fr-FR" dirty="0"/>
          </a:p>
        </p:txBody>
      </p:sp>
      <p:pic>
        <p:nvPicPr>
          <p:cNvPr id="4098" name="Picture 2" descr="D:\saisie_carhab\resources\img\completion_control_gd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8" y="2070114"/>
            <a:ext cx="1254265" cy="12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3220" y="862554"/>
            <a:ext cx="7120780" cy="428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6202" y="3086472"/>
            <a:ext cx="2282312" cy="16429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>
            <a:off x="2846202" y="2067695"/>
            <a:ext cx="357646" cy="101877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0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5" y="195486"/>
            <a:ext cx="762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Documentation, maintenance et développement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987574"/>
            <a:ext cx="820891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Documentations utilisateur : </a:t>
            </a:r>
            <a:endParaRPr lang="fr-FR" dirty="0" smtClean="0"/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hlinkClick r:id="rId2"/>
              </a:rPr>
              <a:t>http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carhab-depot.ign.fr/doc_utilisateur_mapping_tools_qgis.pdf</a:t>
            </a:r>
            <a:endParaRPr lang="fr-FR" dirty="0" smtClean="0"/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hlinkClick r:id="rId3"/>
              </a:rPr>
              <a:t>http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carhab-depot.ign.fr/doc_utilisateur_saisie_carhab_qgis.pdf</a:t>
            </a:r>
            <a:endParaRPr lang="fr-FR" dirty="0"/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Gestionnaire de tickets pour les remontées de bugs, demandes d’évolution ou d’aide :</a:t>
            </a:r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>
                <a:hlinkClick r:id="rId4"/>
              </a:rPr>
              <a:t>https://carhab-cms.ign.fr/?</a:t>
            </a:r>
            <a:r>
              <a:rPr lang="fr-FR" dirty="0" smtClean="0">
                <a:hlinkClick r:id="rId4"/>
              </a:rPr>
              <a:t>q=demande-sur-les-outils</a:t>
            </a:r>
            <a:endParaRPr lang="fr-FR" dirty="0" smtClean="0"/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>
                <a:hlinkClick r:id="rId5"/>
              </a:rPr>
              <a:t>https://carhab-cms.ign.fr/?</a:t>
            </a:r>
            <a:r>
              <a:rPr lang="fr-FR" dirty="0" smtClean="0">
                <a:hlinkClick r:id="rId5"/>
              </a:rPr>
              <a:t>q=node/add/ticket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Sources de l’outil de saisie de la sémantique disponible sur un dépôt </a:t>
            </a:r>
            <a:r>
              <a:rPr lang="fr-FR" dirty="0" err="1" smtClean="0"/>
              <a:t>GitHub</a:t>
            </a:r>
            <a:r>
              <a:rPr lang="fr-FR" dirty="0" smtClean="0"/>
              <a:t> public : </a:t>
            </a:r>
          </a:p>
          <a:p>
            <a:pPr marL="725299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hlinkClick r:id="rId6" tooltip="https://github.com/IGNF/saisie_carhab"/>
              </a:rPr>
              <a:t>https</a:t>
            </a:r>
            <a:r>
              <a:rPr lang="fr-FR" dirty="0">
                <a:hlinkClick r:id="rId6" tooltip="https://github.com/IGNF/saisie_carhab"/>
              </a:rPr>
              <a:t>://</a:t>
            </a:r>
            <a:r>
              <a:rPr lang="fr-FR" dirty="0" smtClean="0">
                <a:hlinkClick r:id="rId6" tooltip="https://github.com/IGNF/saisie_carhab"/>
              </a:rPr>
              <a:t>github.com/IGNF/saisie_carhab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1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ZoneTexte 23"/>
          <p:cNvSpPr txBox="1"/>
          <p:nvPr/>
        </p:nvSpPr>
        <p:spPr>
          <a:xfrm>
            <a:off x="4558408" y="1011820"/>
            <a:ext cx="39729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2 extensions développées :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4531289" y="2768110"/>
            <a:ext cx="400003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outil permettant de réaliser la saisie des informations sémantique du programme </a:t>
            </a:r>
            <a:r>
              <a:rPr lang="fr-FR" dirty="0" err="1" smtClean="0"/>
              <a:t>CarHAB</a:t>
            </a:r>
            <a:r>
              <a:rPr lang="fr-FR" dirty="0" smtClean="0"/>
              <a:t> à l’aide de formulaires.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5" y="1011821"/>
            <a:ext cx="39729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Outils sous la forme d’</a:t>
            </a:r>
            <a:r>
              <a:rPr lang="fr-FR" b="1" dirty="0" smtClean="0"/>
              <a:t>extensions QGIS</a:t>
            </a:r>
            <a:endParaRPr lang="fr-FR" b="1" dirty="0"/>
          </a:p>
        </p:txBody>
      </p:sp>
      <p:pic>
        <p:nvPicPr>
          <p:cNvPr id="1026" name="Picture 2" descr="D:\saisie_carhab\resources\QGIS_logo.sv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9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062" y="1591983"/>
            <a:ext cx="2079188" cy="2290226"/>
          </a:xfrm>
          <a:prstGeom prst="rect">
            <a:avLst/>
          </a:prstGeom>
          <a:noFill/>
          <a:effectLst>
            <a:reflection endPos="0" dir="5400000" sy="-100000" algn="bl" rotWithShape="0"/>
            <a:softEdge rad="0"/>
          </a:effectLst>
        </p:spPr>
      </p:pic>
      <p:sp>
        <p:nvSpPr>
          <p:cNvPr id="10" name="ZoneTexte 9"/>
          <p:cNvSpPr txBox="1"/>
          <p:nvPr/>
        </p:nvSpPr>
        <p:spPr>
          <a:xfrm>
            <a:off x="107504" y="195486"/>
            <a:ext cx="291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Choix techniques :</a:t>
            </a:r>
            <a:endParaRPr lang="fr-FR" sz="28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4531288" y="1506818"/>
            <a:ext cx="40000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outil permettant des manipulations géométriques usuelles « en 1 clic ». </a:t>
            </a:r>
            <a:endParaRPr lang="fr-FR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4080421" y="915567"/>
            <a:ext cx="0" cy="364305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07504" y="1627374"/>
            <a:ext cx="383721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Avantages :</a:t>
            </a:r>
          </a:p>
          <a:p>
            <a:endParaRPr lang="fr-F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Support multiplateforme (Windows, Mac OS, Linux)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Gratuit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Installation et mises à jour très faciles par le gestionnaire de dépôt de QGIS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1429" y="3696470"/>
            <a:ext cx="42481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019" y="2166155"/>
            <a:ext cx="8001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e 16"/>
          <p:cNvGrpSpPr/>
          <p:nvPr/>
        </p:nvGrpSpPr>
        <p:grpSpPr>
          <a:xfrm>
            <a:off x="322538" y="0"/>
            <a:ext cx="8532448" cy="5147868"/>
            <a:chOff x="337444" y="25975"/>
            <a:chExt cx="8469112" cy="509155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44" y="25975"/>
              <a:ext cx="8469112" cy="509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635896" y="195486"/>
              <a:ext cx="444525" cy="2624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33129" y="195486"/>
              <a:ext cx="2239071" cy="2624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311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qgis_mapping_tools\resources\fusion_icon_g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30" y="1870997"/>
            <a:ext cx="2116683" cy="21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qgis_mapping_tools\resources\import_icon_g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2343" y="1883203"/>
            <a:ext cx="2118593" cy="211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504" y="195486"/>
            <a:ext cx="4668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Manipulations géométriques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497421" y="1078683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Rapatriement d’une géométrie d’une couche vers une autre</a:t>
            </a:r>
            <a:endParaRPr lang="fr-FR" sz="2000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4572000" y="2317270"/>
            <a:ext cx="0" cy="122413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38253" y="1078682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Fusion de géométries d’une même couche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17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/>
        </p:nvSpPr>
        <p:spPr>
          <a:xfrm>
            <a:off x="3376857" y="2277936"/>
            <a:ext cx="1584176" cy="2154510"/>
          </a:xfrm>
          <a:prstGeom prst="ellipse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3775617" y="2388997"/>
            <a:ext cx="2376264" cy="1152128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6541002" y="2120014"/>
            <a:ext cx="251254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rgbClr val="FF0000"/>
                </a:solidFill>
              </a:rPr>
              <a:t>Couche de destination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541002" y="2635897"/>
            <a:ext cx="215475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Wingdings" panose="05000000000000000000" pitchFamily="2" charset="2"/>
              <a:buChar char="§"/>
            </a:pPr>
            <a:r>
              <a:rPr lang="fr-FR" dirty="0" smtClean="0">
                <a:solidFill>
                  <a:srgbClr val="00B050"/>
                </a:solidFill>
              </a:rPr>
              <a:t>Couche « source »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4347825" y="2986047"/>
            <a:ext cx="160146" cy="148926"/>
          </a:xfrm>
          <a:prstGeom prst="ellipse">
            <a:avLst/>
          </a:prstGeom>
          <a:noFill/>
          <a:ln w="38100" cap="sq" cmpd="thinThick">
            <a:solidFill>
              <a:srgbClr val="FF9900"/>
            </a:solidFill>
            <a:prstDash val="sysDot"/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/>
          <p:cNvSpPr/>
          <p:nvPr/>
        </p:nvSpPr>
        <p:spPr>
          <a:xfrm rot="21431610">
            <a:off x="4586781" y="2397185"/>
            <a:ext cx="363763" cy="1197870"/>
          </a:xfrm>
          <a:custGeom>
            <a:avLst/>
            <a:gdLst>
              <a:gd name="connsiteX0" fmla="*/ 0 w 402758"/>
              <a:gd name="connsiteY0" fmla="*/ 0 h 1128713"/>
              <a:gd name="connsiteX1" fmla="*/ 390525 w 402758"/>
              <a:gd name="connsiteY1" fmla="*/ 1128713 h 112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2758" h="1128713">
                <a:moveTo>
                  <a:pt x="0" y="0"/>
                </a:moveTo>
                <a:cubicBezTo>
                  <a:pt x="229393" y="271463"/>
                  <a:pt x="458787" y="542926"/>
                  <a:pt x="390525" y="1128713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51520" y="235199"/>
            <a:ext cx="3888432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Rapatriement d’une géométrie d’une couche vers une autre</a:t>
            </a:r>
            <a:endParaRPr lang="fr-FR" sz="20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252268" y="1347615"/>
            <a:ext cx="431543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Dans le cas d’une intersection entre les 2 géométries, c’est l’intersection qui est copiée dans la couche de destination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 rot="13327317">
            <a:off x="4357292" y="3169149"/>
            <a:ext cx="952558" cy="552344"/>
          </a:xfrm>
          <a:prstGeom prst="rightArrow">
            <a:avLst>
              <a:gd name="adj1" fmla="val 22340"/>
              <a:gd name="adj2" fmla="val 132224"/>
            </a:avLst>
          </a:prstGeom>
          <a:ln w="3810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6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/>
      <p:bldP spid="4" grpId="0"/>
      <p:bldP spid="7" grpId="0" animBg="1"/>
      <p:bldP spid="7" grpId="1" animBg="1"/>
      <p:bldP spid="7" grpId="2" animBg="1"/>
      <p:bldP spid="1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9" t="23089" r="20518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139954" y="1779662"/>
            <a:ext cx="2111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dirty="0" smtClean="0"/>
              <a:t>« clic »</a:t>
            </a:r>
            <a:endParaRPr lang="fr-FR" sz="5400" dirty="0"/>
          </a:p>
        </p:txBody>
      </p:sp>
      <p:sp>
        <p:nvSpPr>
          <p:cNvPr id="5" name="Flèche droite 4"/>
          <p:cNvSpPr/>
          <p:nvPr/>
        </p:nvSpPr>
        <p:spPr>
          <a:xfrm rot="13327317">
            <a:off x="4561641" y="5230104"/>
            <a:ext cx="952558" cy="552344"/>
          </a:xfrm>
          <a:prstGeom prst="rightArrow">
            <a:avLst>
              <a:gd name="adj1" fmla="val 22340"/>
              <a:gd name="adj2" fmla="val 132224"/>
            </a:avLst>
          </a:prstGeom>
          <a:ln w="3810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51520" y="235199"/>
            <a:ext cx="3888432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Rapatriement d’une géométrie d’une couche vers une autre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419644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C -0.01042 -0.03704 -0.02083 -0.07408 -0.03125 -0.11111 C -0.0566 -0.20155 -0.03941 -0.1179 -0.05312 -0.18334 C -0.06476 -0.23858 -0.06858 -0.29815 -0.075 -0.35556 C -0.0717 -0.3963 -0.07448 -0.40062 -0.05625 -0.42223 C -0.05417 -0.42778 -0.05295 -0.43457 -0.05 -0.43889 C -0.0474 -0.4426 -0.04062 -0.44445 -0.04062 -0.44445 " pathEditMode="relative" ptsTypes="ffffff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4" t="23089" r="20523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34" t="23089" r="20523" b="23436"/>
          <a:stretch/>
        </p:blipFill>
        <p:spPr bwMode="auto"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droite 4"/>
          <p:cNvSpPr/>
          <p:nvPr/>
        </p:nvSpPr>
        <p:spPr>
          <a:xfrm rot="13327317">
            <a:off x="286411" y="5576227"/>
            <a:ext cx="952558" cy="552344"/>
          </a:xfrm>
          <a:prstGeom prst="rightArrow">
            <a:avLst>
              <a:gd name="adj1" fmla="val 22340"/>
              <a:gd name="adj2" fmla="val 132224"/>
            </a:avLst>
          </a:prstGeom>
          <a:ln w="3810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99776" y="2024479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smtClean="0"/>
              <a:t>« clic »</a:t>
            </a:r>
            <a:endParaRPr lang="fr-FR" sz="4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004048" y="195486"/>
            <a:ext cx="3888432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Fusion de géométries d’une même couche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7925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C -0.00052 -0.00401 -0.00069 -0.00833 -0.00139 -0.01234 C -0.00208 -0.01728 -0.00416 -0.02716 -0.00416 -0.02685 C -0.00729 -0.07654 -0.00711 -0.10463 0.00139 -0.15031 C 0.00469 -0.16821 0.00799 -0.19105 0.01389 -0.2071 C 0.0165 -0.225 0.02535 -0.24074 0.03056 -0.25679 C 0.03403 -0.26759 0.03386 -0.275 0.03889 -0.28395 C 0.04063 -0.29352 0.04167 -0.29784 0.04723 -0.30123 C 0.05087 -0.31111 0.05486 -0.31574 0.05973 -0.32345 C 0.06268 -0.32808 0.06459 -0.33518 0.06806 -0.33827 C 0.07518 -0.34444 0.07865 -0.35926 0.08525 -0.36666 C 0.09393 -0.37623 0.0974 -0.39475 0.10643 -0.40277 C 0.11563 -0.4108 0.12136 -0.42716 0.13108 -0.43302 C 0.13889 -0.44691 0.13802 -0.43889 0.14723 -0.45555 C 0.16042 -0.46759 0.15417 -0.46203 0.16493 -0.47345 C 0.16927 -0.48148 0.17205 -0.47901 0.17761 -0.48549 C 0.18073 -0.49382 0.18768 -0.49413 0.19011 -0.49876 " pathEditMode="relative" rAng="0" ptsTypes="fffffffffffffffff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2" y="-249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9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4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901 -0.49877 C 0.21371 -0.50062 0.2375 -0.50216 0.26093 -0.50864 C 0.28611 -0.51543 0.30885 -0.52809 0.33455 -0.53087 C 0.34826 -0.5358 0.36215 -0.54074 0.37621 -0.54074 " pathEditMode="relative" rAng="0" ptsTypes="fffA">
                                      <p:cBhvr>
                                        <p:cTn id="16" dur="1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6" y="-2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4" grpId="0"/>
      <p:bldP spid="4" grpId="1"/>
      <p:bldP spid="4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6" y="195486"/>
            <a:ext cx="5636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Saisie de la sémantique « </a:t>
            </a:r>
            <a:r>
              <a:rPr lang="fr-FR" sz="2800" b="1" dirty="0" err="1" smtClean="0"/>
              <a:t>CarHAB</a:t>
            </a:r>
            <a:r>
              <a:rPr lang="fr-FR" sz="2800" b="1" dirty="0" smtClean="0"/>
              <a:t> »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5" y="843558"/>
            <a:ext cx="7863819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Etapes de cartographie d’un territoire dans le cadre du programme </a:t>
            </a:r>
            <a:r>
              <a:rPr lang="fr-FR" b="1" dirty="0" err="1" smtClean="0"/>
              <a:t>CarHAB</a:t>
            </a:r>
            <a:r>
              <a:rPr lang="fr-FR" b="1" dirty="0" smtClean="0"/>
              <a:t> :</a:t>
            </a:r>
          </a:p>
          <a:p>
            <a:endParaRPr lang="fr-F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Création d’une couche de travail (chantier)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Import dans le chantier des géométries </a:t>
            </a:r>
            <a:r>
              <a:rPr lang="fr-FR" dirty="0"/>
              <a:t>« supports » des </a:t>
            </a:r>
            <a:r>
              <a:rPr lang="fr-FR" dirty="0" smtClean="0"/>
              <a:t>UVC à partir d’un </a:t>
            </a:r>
            <a:r>
              <a:rPr lang="fr-FR" dirty="0" err="1" smtClean="0"/>
              <a:t>shapefile</a:t>
            </a:r>
            <a:endParaRPr lang="fr-FR" dirty="0" smtClean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des formulaires pour renseigner l’ensemble des UVC du territoire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7504" y="2929881"/>
            <a:ext cx="75486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Export du chantier en format standard d’échange </a:t>
            </a:r>
            <a:r>
              <a:rPr lang="fr-FR" dirty="0" err="1"/>
              <a:t>CarHAB</a:t>
            </a:r>
            <a:r>
              <a:rPr lang="fr-FR" dirty="0"/>
              <a:t> (= 3 csv et 3 </a:t>
            </a:r>
            <a:r>
              <a:rPr lang="fr-FR" dirty="0" err="1"/>
              <a:t>shapefile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027" name="Picture 3" descr="D:\saisie_carhab\resources\img\nouveau_chantier_g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507" y="1275606"/>
            <a:ext cx="494952" cy="49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saisie_carhab\resources\img\export_fse_g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23" y="2830721"/>
            <a:ext cx="552266" cy="5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saisie_carhab\resources\img\import_features_gd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750" y="1902829"/>
            <a:ext cx="491678" cy="49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352" b="54862"/>
          <a:stretch/>
        </p:blipFill>
        <p:spPr bwMode="auto">
          <a:xfrm>
            <a:off x="5015391" y="1275607"/>
            <a:ext cx="1456928" cy="4949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891232" y="2803799"/>
            <a:ext cx="5711628" cy="14003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 smtClean="0"/>
              <a:t>Etapes de saisie d’une UVC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Sélection d’une géométrie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du formulaire des UVC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du formulaire des sigma faciès</a:t>
            </a:r>
            <a:r>
              <a:rPr lang="fr-FR" dirty="0"/>
              <a:t> </a:t>
            </a:r>
            <a:r>
              <a:rPr lang="fr-FR" dirty="0" smtClean="0"/>
              <a:t>si l’UVC est concernée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Saisie du formulaire de composition réelle en </a:t>
            </a:r>
            <a:r>
              <a:rPr lang="fr-FR" dirty="0" err="1" smtClean="0"/>
              <a:t>syntaxons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0707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D:\saisie_carhab\resources\img\form_syn_gd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345" y="3744414"/>
            <a:ext cx="540918" cy="54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saisie_carhab\resources\img\form_uvc_gd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345" y="2211711"/>
            <a:ext cx="540918" cy="54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saisie_carhab\resources\img\form_sf_gd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345" y="2966937"/>
            <a:ext cx="540918" cy="54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0"/>
          <a:stretch>
            <a:fillRect/>
          </a:stretch>
        </p:blipFill>
        <p:spPr bwMode="auto">
          <a:xfrm>
            <a:off x="-9128" y="2100120"/>
            <a:ext cx="4400984" cy="3039336"/>
          </a:xfrm>
          <a:prstGeom prst="rect">
            <a:avLst/>
          </a:prstGeom>
          <a:noFill/>
          <a:ln w="9525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7" name="Virage 16"/>
          <p:cNvSpPr/>
          <p:nvPr/>
        </p:nvSpPr>
        <p:spPr>
          <a:xfrm>
            <a:off x="2555776" y="3092131"/>
            <a:ext cx="2256844" cy="596570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1100">
              <a:solidFill>
                <a:schemeClr val="tx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7506" y="1184757"/>
            <a:ext cx="270644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Etapes de saisie d’une UVC :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07506" y="195486"/>
            <a:ext cx="5636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Saisie de la sémantique « </a:t>
            </a:r>
            <a:r>
              <a:rPr lang="fr-FR" sz="2800" b="1" dirty="0" err="1" smtClean="0"/>
              <a:t>CarHAB</a:t>
            </a:r>
            <a:r>
              <a:rPr lang="fr-FR" sz="2800" b="1" dirty="0" smtClean="0"/>
              <a:t> » :</a:t>
            </a:r>
            <a:endParaRPr lang="fr-FR" sz="28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"/>
            <a:ext cx="3491880" cy="516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346"/>
            <a:ext cx="2915816" cy="515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552313"/>
            <a:ext cx="3491880" cy="207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52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78666" y="878422"/>
            <a:ext cx="7165334" cy="426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D:\saisie_carhab\resources\img\gabarit_icon_gd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94" y="2067694"/>
            <a:ext cx="1287810" cy="12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13327317">
            <a:off x="4615664" y="3161701"/>
            <a:ext cx="668455" cy="387606"/>
          </a:xfrm>
          <a:prstGeom prst="rightArrow">
            <a:avLst>
              <a:gd name="adj1" fmla="val 22340"/>
              <a:gd name="adj2" fmla="val 13222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7504" y="195486"/>
            <a:ext cx="2656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Autres boutons :</a:t>
            </a:r>
            <a:endParaRPr lang="fr-FR" sz="2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5" y="859881"/>
            <a:ext cx="17281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Gabarit de 0,5 ha de forme variable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que cont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322</Words>
  <Application>Microsoft Office PowerPoint</Application>
  <PresentationFormat>Affichage à l'écran (16:9)</PresentationFormat>
  <Paragraphs>56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Thème Office</vt:lpstr>
      <vt:lpstr>Masque contenu</vt:lpstr>
      <vt:lpstr>Outil de saisie carhab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de saisie bureautiques et nomades</dc:title>
  <dc:creator>Paul-Emmanuel Gautreau</dc:creator>
  <cp:lastModifiedBy>Paul-Emmanuel Gautreau</cp:lastModifiedBy>
  <cp:revision>52</cp:revision>
  <dcterms:created xsi:type="dcterms:W3CDTF">2015-12-07T15:05:32Z</dcterms:created>
  <dcterms:modified xsi:type="dcterms:W3CDTF">2015-12-08T16:24:14Z</dcterms:modified>
</cp:coreProperties>
</file>